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2" r:id="rId1"/>
  </p:sldMasterIdLst>
  <p:notesMasterIdLst>
    <p:notesMasterId r:id="rId16"/>
  </p:notesMasterIdLst>
  <p:sldIdLst>
    <p:sldId id="459" r:id="rId2"/>
    <p:sldId id="462" r:id="rId3"/>
    <p:sldId id="469" r:id="rId4"/>
    <p:sldId id="467" r:id="rId5"/>
    <p:sldId id="470" r:id="rId6"/>
    <p:sldId id="456" r:id="rId7"/>
    <p:sldId id="453" r:id="rId8"/>
    <p:sldId id="448" r:id="rId9"/>
    <p:sldId id="452" r:id="rId10"/>
    <p:sldId id="464" r:id="rId11"/>
    <p:sldId id="465" r:id="rId12"/>
    <p:sldId id="463" r:id="rId13"/>
    <p:sldId id="466" r:id="rId14"/>
    <p:sldId id="468" r:id="rId15"/>
  </p:sldIdLst>
  <p:sldSz cx="9144000" cy="6858000" type="screen4x3"/>
  <p:notesSz cx="6794500" cy="9906000"/>
  <p:defaultTextStyle>
    <a:defPPr>
      <a:defRPr lang="nl-NL"/>
    </a:defPPr>
    <a:lvl1pPr marL="0" algn="l" defTabSz="914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88" algn="l" defTabSz="914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174" algn="l" defTabSz="914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262" algn="l" defTabSz="914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350" algn="l" defTabSz="914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438" algn="l" defTabSz="914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525" algn="l" defTabSz="914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612" algn="l" defTabSz="914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699" algn="l" defTabSz="91417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FF"/>
    <a:srgbClr val="E4282C"/>
    <a:srgbClr val="005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23" autoAdjust="0"/>
    <p:restoredTop sz="91906" autoAdjust="0"/>
  </p:normalViewPr>
  <p:slideViewPr>
    <p:cSldViewPr>
      <p:cViewPr>
        <p:scale>
          <a:sx n="72" d="100"/>
          <a:sy n="72" d="100"/>
        </p:scale>
        <p:origin x="-1554" y="-6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4283" cy="495300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6" y="1"/>
            <a:ext cx="2944283" cy="495300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016F629D-266D-4E2B-8FE1-B18F7844EA83}" type="datetimeFigureOut">
              <a:rPr lang="nl-NL" smtClean="0"/>
              <a:pPr/>
              <a:t>15-1-2018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2950"/>
            <a:ext cx="4953000" cy="371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0" tIns="45715" rIns="91430" bIns="45715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05350"/>
            <a:ext cx="5435600" cy="4457700"/>
          </a:xfrm>
          <a:prstGeom prst="rect">
            <a:avLst/>
          </a:prstGeom>
        </p:spPr>
        <p:txBody>
          <a:bodyPr vert="horz" lIns="91430" tIns="45715" rIns="91430" bIns="45715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08981"/>
            <a:ext cx="2944283" cy="495300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6" y="9408981"/>
            <a:ext cx="2944283" cy="495300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C54C7523-5FEA-4354-9536-FD3594555CD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5625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17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88" algn="l" defTabSz="91417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174" algn="l" defTabSz="91417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262" algn="l" defTabSz="91417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350" algn="l" defTabSz="91417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438" algn="l" defTabSz="91417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525" algn="l" defTabSz="91417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612" algn="l" defTabSz="91417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699" algn="l" defTabSz="91417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C7523-5FEA-4354-9536-FD3594555CD7}" type="slidenum">
              <a:rPr lang="nl-NL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331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In </a:t>
            </a:r>
            <a:r>
              <a:rPr lang="nl-NL" dirty="0" err="1" smtClean="0"/>
              <a:t>your</a:t>
            </a:r>
            <a:r>
              <a:rPr lang="nl-NL" dirty="0" smtClean="0"/>
              <a:t> datapackage (more tips </a:t>
            </a:r>
            <a:r>
              <a:rPr lang="nl-NL" dirty="0" err="1" smtClean="0"/>
              <a:t>when</a:t>
            </a:r>
            <a:r>
              <a:rPr lang="nl-NL" dirty="0" smtClean="0"/>
              <a:t> </a:t>
            </a:r>
            <a:r>
              <a:rPr lang="nl-NL" dirty="0" err="1" smtClean="0"/>
              <a:t>during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your</a:t>
            </a:r>
            <a:r>
              <a:rPr lang="nl-NL" baseline="0" smtClean="0"/>
              <a:t> research!!)</a:t>
            </a:r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C7523-5FEA-4354-9536-FD3594555CD7}" type="slidenum">
              <a:rPr lang="nl-NL" smtClean="0"/>
              <a:pPr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27539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71600" y="2130427"/>
            <a:ext cx="6400800" cy="1470025"/>
          </a:xfrm>
        </p:spPr>
        <p:txBody>
          <a:bodyPr/>
          <a:lstStyle>
            <a:lvl1pPr algn="l">
              <a:defRPr baseline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r>
              <a:rPr lang="nl-NL" dirty="0" smtClean="0"/>
              <a:t>Titel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lIns="64277" tIns="32138" rIns="64277" bIns="32138"/>
          <a:lstStyle>
            <a:lvl1pPr marL="0" indent="0" algn="l">
              <a:buNone/>
              <a:defRPr sz="1700" b="1" i="0">
                <a:solidFill>
                  <a:schemeClr val="bg1"/>
                </a:solidFill>
                <a:latin typeface="Verdana"/>
                <a:cs typeface="Verdana"/>
              </a:defRPr>
            </a:lvl1pPr>
            <a:lvl2pPr marL="457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5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6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8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261A1E3-1FCD-48A0-B017-5EC13AD8560C}" type="datetime1">
              <a:rPr lang="nl-NL" altLang="nl-NL"/>
              <a:pPr/>
              <a:t>15-1-2018</a:t>
            </a:fld>
            <a:endParaRPr lang="nl-NL" alt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55BC70-8FE0-4ECD-8153-94FD862A699F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367264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Rechte verbindingslijn 6"/>
          <p:cNvCxnSpPr/>
          <p:nvPr userDrawn="1"/>
        </p:nvCxnSpPr>
        <p:spPr>
          <a:xfrm flipV="1">
            <a:off x="1059414" y="1523133"/>
            <a:ext cx="494541" cy="6695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54398" y="1715631"/>
            <a:ext cx="6400800" cy="1470025"/>
          </a:xfrm>
        </p:spPr>
        <p:txBody>
          <a:bodyPr/>
          <a:lstStyle>
            <a:lvl1pPr algn="l">
              <a:defRPr sz="3200" b="1" baseline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r>
              <a:rPr lang="nl-NL" dirty="0" smtClean="0"/>
              <a:t>Titel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D369020-848A-4504-9469-7A7664744D63}" type="datetime1">
              <a:rPr lang="nl-NL" altLang="nl-NL"/>
              <a:pPr/>
              <a:t>15-1-2018</a:t>
            </a:fld>
            <a:endParaRPr lang="nl-NL" alt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E3DA6D-067F-43AF-93EE-782159D4AE70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60494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34924" y="240281"/>
            <a:ext cx="6912128" cy="354840"/>
          </a:xfrm>
        </p:spPr>
        <p:txBody>
          <a:bodyPr/>
          <a:lstStyle/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2403B4C-F721-4549-9C8A-57D46552C2AF}" type="datetime1">
              <a:rPr lang="nl-NL" altLang="nl-NL"/>
              <a:pPr/>
              <a:t>15-1-2018</a:t>
            </a:fld>
            <a:endParaRPr lang="nl-NL" altLang="nl-NL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64D684-FE82-4B2C-A464-14A413052E19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523651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5" descr="wereldkaart.g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541" y="1339017"/>
            <a:ext cx="8294459" cy="4583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34924" y="240281"/>
            <a:ext cx="6912128" cy="354840"/>
          </a:xfrm>
        </p:spPr>
        <p:txBody>
          <a:bodyPr/>
          <a:lstStyle/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03783A8-64B5-4297-A62B-42AE7A0614E9}" type="datetime1">
              <a:rPr lang="nl-NL" altLang="nl-NL"/>
              <a:pPr/>
              <a:t>15-1-2018</a:t>
            </a:fld>
            <a:endParaRPr lang="nl-NL" alt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D0755D-411B-40F4-90D7-1D9E64CBC900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63481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6"/>
          <p:cNvSpPr txBox="1">
            <a:spLocks noChangeArrowheads="1"/>
          </p:cNvSpPr>
          <p:nvPr userDrawn="1"/>
        </p:nvSpPr>
        <p:spPr bwMode="auto">
          <a:xfrm>
            <a:off x="1607540" y="1571114"/>
            <a:ext cx="6018228" cy="465013"/>
          </a:xfrm>
          <a:prstGeom prst="rect">
            <a:avLst/>
          </a:prstGeom>
          <a:noFill/>
          <a:ln>
            <a:noFill/>
          </a:ln>
          <a:extLst/>
        </p:spPr>
        <p:txBody>
          <a:bodyPr lIns="64277" tIns="32138" rIns="64277" bIns="32138">
            <a:spAutoFit/>
          </a:bodyPr>
          <a:lstStyle>
            <a:lvl1pPr eaLnBrk="0" hangingPunct="0"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456416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nl-NL" dirty="0">
              <a:solidFill>
                <a:prstClr val="black"/>
              </a:solidFill>
              <a:latin typeface="Verdana"/>
            </a:endParaRPr>
          </a:p>
        </p:txBody>
      </p:sp>
      <p:sp>
        <p:nvSpPr>
          <p:cNvPr id="3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431E91-FAF4-43BF-B103-9EEF986C2CC2}" type="datetime1">
              <a:rPr lang="nl-NL" altLang="nl-NL"/>
              <a:pPr/>
              <a:t>15-1-2018</a:t>
            </a:fld>
            <a:endParaRPr lang="nl-NL" altLang="nl-NL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A8AA37-766D-4560-9723-26239CD34274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999539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A811173-001C-48B7-8689-631214A7C77E}" type="datetime1">
              <a:rPr lang="nl-NL" altLang="nl-NL"/>
              <a:pPr/>
              <a:t>15-1-2018</a:t>
            </a:fld>
            <a:endParaRPr lang="nl-NL" altLang="nl-NL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92D4E8D-3748-47EA-96A3-0305A102EB2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795160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g">
    <p:bg>
      <p:bgPr>
        <a:solidFill>
          <a:srgbClr val="558E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1" descr="volg_foto.gi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1934112" y="247981"/>
            <a:ext cx="7102201" cy="354840"/>
          </a:xfrm>
        </p:spPr>
        <p:txBody>
          <a:bodyPr/>
          <a:lstStyle/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0BDFFFF-941B-4777-A91F-E8D5332EFAE7}" type="datetime1">
              <a:rPr lang="nl-NL" altLang="nl-NL"/>
              <a:pPr/>
              <a:t>15-1-2018</a:t>
            </a:fld>
            <a:endParaRPr lang="nl-NL" alt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A1D982-5C32-482D-8CA9-EAFEB9D77E2E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216814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eeg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1" descr="volg_foto.g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1934112" y="247981"/>
            <a:ext cx="7102201" cy="354840"/>
          </a:xfrm>
        </p:spPr>
        <p:txBody>
          <a:bodyPr/>
          <a:lstStyle/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0FC47C6-1E8C-429A-8AF8-E2F795420A73}" type="datetime1">
              <a:rPr lang="nl-NL" altLang="nl-NL"/>
              <a:pPr/>
              <a:t>15-1-2018</a:t>
            </a:fld>
            <a:endParaRPr lang="nl-NL" alt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D53290-ABCF-43DC-A534-1BCBEE2128C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164198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D9E0ADC-6FF2-4343-96E5-69C2F7C35E31}" type="datetime1">
              <a:rPr lang="nl-NL" altLang="nl-NL"/>
              <a:pPr/>
              <a:t>15-1-2018</a:t>
            </a:fld>
            <a:endParaRPr lang="nl-NL" altLang="nl-NL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567CC6-AED0-4695-803E-FA4602BC0F4D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86739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1744851" y="180767"/>
            <a:ext cx="7102201" cy="354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2" tIns="45711" rIns="91422" bIns="457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 smtClean="0"/>
              <a:t>Koptekst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703" y="6355869"/>
            <a:ext cx="2133340" cy="365998"/>
          </a:xfrm>
          <a:prstGeom prst="rect">
            <a:avLst/>
          </a:prstGeom>
        </p:spPr>
        <p:txBody>
          <a:bodyPr vert="horz" wrap="square" lIns="91422" tIns="45711" rIns="91422" bIns="45711" numCol="1" anchor="ctr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 defTabSz="455333" fontAlgn="base">
              <a:spcBef>
                <a:spcPct val="0"/>
              </a:spcBef>
              <a:spcAft>
                <a:spcPct val="0"/>
              </a:spcAft>
            </a:pPr>
            <a:fld id="{2017A4B0-57BA-40D1-A6D9-4A1EC59E7F0C}" type="datetime1">
              <a:rPr lang="nl-NL" altLang="nl-NL">
                <a:ea typeface="ＭＳ Ｐゴシック" pitchFamily="34" charset="-128"/>
              </a:rPr>
              <a:pPr defTabSz="455333" fontAlgn="base">
                <a:spcBef>
                  <a:spcPct val="0"/>
                </a:spcBef>
                <a:spcAft>
                  <a:spcPct val="0"/>
                </a:spcAft>
              </a:pPr>
              <a:t>15-1-2018</a:t>
            </a:fld>
            <a:endParaRPr lang="nl-NL" altLang="nl-NL">
              <a:ea typeface="ＭＳ Ｐゴシック" pitchFamily="34" charset="-128"/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656" y="6355869"/>
            <a:ext cx="2894688" cy="365998"/>
          </a:xfrm>
          <a:prstGeom prst="rect">
            <a:avLst/>
          </a:prstGeom>
        </p:spPr>
        <p:txBody>
          <a:bodyPr vert="horz" wrap="square" lIns="91422" tIns="45711" rIns="91422" bIns="45711" numCol="1" anchor="ctr" anchorCtr="0" compatLnSpc="1">
            <a:prstTxWarp prst="textNoShape">
              <a:avLst/>
            </a:prstTxWarp>
          </a:bodyPr>
          <a:lstStyle>
            <a:lvl1pPr algn="ctr" defTabSz="456416">
              <a:defRPr sz="1300">
                <a:solidFill>
                  <a:srgbClr val="898989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2958" y="6355869"/>
            <a:ext cx="2133340" cy="365998"/>
          </a:xfrm>
          <a:prstGeom prst="rect">
            <a:avLst/>
          </a:prstGeom>
        </p:spPr>
        <p:txBody>
          <a:bodyPr vert="horz" wrap="square" lIns="91422" tIns="45711" rIns="91422" bIns="45711" numCol="1" anchor="ctr" anchorCtr="0" compatLnSpc="1">
            <a:prstTxWarp prst="textNoShape">
              <a:avLst/>
            </a:prstTxWarp>
          </a:bodyPr>
          <a:lstStyle>
            <a:lvl1pPr algn="r">
              <a:defRPr sz="13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 defTabSz="455333" fontAlgn="base">
              <a:spcBef>
                <a:spcPct val="0"/>
              </a:spcBef>
              <a:spcAft>
                <a:spcPct val="0"/>
              </a:spcAft>
            </a:pPr>
            <a:fld id="{FE0144E9-5960-49B0-9BED-A356944FE219}" type="slidenum">
              <a:rPr lang="nl-NL" altLang="nl-NL">
                <a:ea typeface="ＭＳ Ｐゴシック" pitchFamily="34" charset="-128"/>
              </a:rPr>
              <a:pPr defTabSz="455333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nl-NL" altLang="nl-NL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2512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5" r:id="rId3"/>
    <p:sldLayoutId id="2147483866" r:id="rId4"/>
    <p:sldLayoutId id="2147483867" r:id="rId5"/>
    <p:sldLayoutId id="2147483868" r:id="rId6"/>
    <p:sldLayoutId id="2147483869" r:id="rId7"/>
    <p:sldLayoutId id="2147483870" r:id="rId8"/>
    <p:sldLayoutId id="2147483871" r:id="rId9"/>
  </p:sldLayoutIdLst>
  <p:timing>
    <p:tnLst>
      <p:par>
        <p:cTn id="1" dur="indefinite" restart="never" nodeType="tmRoot"/>
      </p:par>
    </p:tnLst>
  </p:timing>
  <p:txStyles>
    <p:titleStyle>
      <a:lvl1pPr algn="l" defTabSz="455333" rtl="0" eaLnBrk="0" fontAlgn="base" hangingPunct="0">
        <a:spcBef>
          <a:spcPct val="0"/>
        </a:spcBef>
        <a:spcAft>
          <a:spcPct val="0"/>
        </a:spcAft>
        <a:defRPr sz="1000" kern="1200">
          <a:solidFill>
            <a:schemeClr val="tx1"/>
          </a:solidFill>
          <a:latin typeface="Verdana"/>
          <a:ea typeface="ＭＳ Ｐゴシック" charset="0"/>
          <a:cs typeface="Verdana"/>
        </a:defRPr>
      </a:lvl1pPr>
      <a:lvl2pPr algn="l" defTabSz="455333" rtl="0" eaLnBrk="0" fontAlgn="base" hangingPunct="0">
        <a:spcBef>
          <a:spcPct val="0"/>
        </a:spcBef>
        <a:spcAft>
          <a:spcPct val="0"/>
        </a:spcAft>
        <a:defRPr sz="1000">
          <a:solidFill>
            <a:schemeClr val="tx1"/>
          </a:solidFill>
          <a:latin typeface="Verdana" charset="0"/>
          <a:ea typeface="ＭＳ Ｐゴシック" charset="0"/>
          <a:cs typeface="Verdana" charset="0"/>
        </a:defRPr>
      </a:lvl2pPr>
      <a:lvl3pPr algn="l" defTabSz="455333" rtl="0" eaLnBrk="0" fontAlgn="base" hangingPunct="0">
        <a:spcBef>
          <a:spcPct val="0"/>
        </a:spcBef>
        <a:spcAft>
          <a:spcPct val="0"/>
        </a:spcAft>
        <a:defRPr sz="1000">
          <a:solidFill>
            <a:schemeClr val="tx1"/>
          </a:solidFill>
          <a:latin typeface="Verdana" charset="0"/>
          <a:ea typeface="ＭＳ Ｐゴシック" charset="0"/>
          <a:cs typeface="Verdana" charset="0"/>
        </a:defRPr>
      </a:lvl3pPr>
      <a:lvl4pPr algn="l" defTabSz="455333" rtl="0" eaLnBrk="0" fontAlgn="base" hangingPunct="0">
        <a:spcBef>
          <a:spcPct val="0"/>
        </a:spcBef>
        <a:spcAft>
          <a:spcPct val="0"/>
        </a:spcAft>
        <a:defRPr sz="1000">
          <a:solidFill>
            <a:schemeClr val="tx1"/>
          </a:solidFill>
          <a:latin typeface="Verdana" charset="0"/>
          <a:ea typeface="ＭＳ Ｐゴシック" charset="0"/>
          <a:cs typeface="Verdana" charset="0"/>
        </a:defRPr>
      </a:lvl4pPr>
      <a:lvl5pPr algn="l" defTabSz="455333" rtl="0" eaLnBrk="0" fontAlgn="base" hangingPunct="0">
        <a:spcBef>
          <a:spcPct val="0"/>
        </a:spcBef>
        <a:spcAft>
          <a:spcPct val="0"/>
        </a:spcAft>
        <a:defRPr sz="1000">
          <a:solidFill>
            <a:schemeClr val="tx1"/>
          </a:solidFill>
          <a:latin typeface="Verdana" charset="0"/>
          <a:ea typeface="ＭＳ Ｐゴシック" charset="0"/>
          <a:cs typeface="Verdana" charset="0"/>
        </a:defRPr>
      </a:lvl5pPr>
      <a:lvl6pPr marL="321388" algn="ctr" defTabSz="456416" rtl="0" fontAlgn="base">
        <a:spcBef>
          <a:spcPct val="0"/>
        </a:spcBef>
        <a:spcAft>
          <a:spcPct val="0"/>
        </a:spcAft>
        <a:defRPr sz="45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642776" algn="ctr" defTabSz="456416" rtl="0" fontAlgn="base">
        <a:spcBef>
          <a:spcPct val="0"/>
        </a:spcBef>
        <a:spcAft>
          <a:spcPct val="0"/>
        </a:spcAft>
        <a:defRPr sz="45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964163" algn="ctr" defTabSz="456416" rtl="0" fontAlgn="base">
        <a:spcBef>
          <a:spcPct val="0"/>
        </a:spcBef>
        <a:spcAft>
          <a:spcPct val="0"/>
        </a:spcAft>
        <a:defRPr sz="45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285551" algn="ctr" defTabSz="456416" rtl="0" fontAlgn="base">
        <a:spcBef>
          <a:spcPct val="0"/>
        </a:spcBef>
        <a:spcAft>
          <a:spcPct val="0"/>
        </a:spcAft>
        <a:defRPr sz="45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1500" indent="-341500" algn="l" defTabSz="45533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1032" indent="-284584" algn="l" defTabSz="45533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1681" indent="-226551" algn="l" defTabSz="45533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598130" indent="-226551" algn="l" defTabSz="45533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5695" indent="-226551" algn="l" defTabSz="45533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105" indent="-228555" algn="l" defTabSz="45711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15" indent="-228555" algn="l" defTabSz="45711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25" indent="-228555" algn="l" defTabSz="45711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35" indent="-228555" algn="l" defTabSz="45711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1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10" algn="l" defTabSz="4571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20" algn="l" defTabSz="4571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30" algn="l" defTabSz="4571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40" algn="l" defTabSz="4571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50" algn="l" defTabSz="4571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60" algn="l" defTabSz="4571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70" algn="l" defTabSz="4571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79" algn="l" defTabSz="4571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4ds.had.co.nz/strings.html#matching-patterns-with-regular-expressions" TargetMode="External"/><Relationship Id="rId2" Type="http://schemas.openxmlformats.org/officeDocument/2006/relationships/hyperlink" Target="https://cran.r-project.org/web/packages/stringr/vignettes/regular-expressions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regexcrossword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el 1"/>
          <p:cNvSpPr>
            <a:spLocks noGrp="1"/>
          </p:cNvSpPr>
          <p:nvPr>
            <p:ph type="ctrTitle"/>
          </p:nvPr>
        </p:nvSpPr>
        <p:spPr>
          <a:xfrm>
            <a:off x="1331640" y="1772816"/>
            <a:ext cx="7232457" cy="1470687"/>
          </a:xfrm>
        </p:spPr>
        <p:txBody>
          <a:bodyPr/>
          <a:lstStyle/>
          <a:p>
            <a:pPr eaLnBrk="1" hangingPunct="1"/>
            <a:r>
              <a:rPr lang="en-US" altLang="nl-NL" sz="4300" dirty="0" smtClean="0">
                <a:latin typeface="Verdana" pitchFamily="34" charset="0"/>
                <a:ea typeface="ＭＳ Ｐゴシック" pitchFamily="34" charset="-128"/>
              </a:rPr>
              <a:t>Regular Expressions</a:t>
            </a:r>
            <a:br>
              <a:rPr lang="en-US" altLang="nl-NL" sz="4300" dirty="0" smtClean="0">
                <a:latin typeface="Verdana" pitchFamily="34" charset="0"/>
                <a:ea typeface="ＭＳ Ｐゴシック" pitchFamily="34" charset="-128"/>
              </a:rPr>
            </a:br>
            <a:r>
              <a:rPr lang="en-US" altLang="nl-NL" sz="2800" dirty="0" smtClean="0">
                <a:latin typeface="Verdana" pitchFamily="34" charset="0"/>
                <a:ea typeface="ＭＳ Ｐゴシック" pitchFamily="34" charset="-128"/>
              </a:rPr>
              <a:t>a very quick introduction</a:t>
            </a:r>
            <a:endParaRPr lang="en-US" altLang="nl-NL" sz="4300" dirty="0">
              <a:latin typeface="Verdana" pitchFamily="34" charset="0"/>
              <a:ea typeface="ＭＳ Ｐゴシック" pitchFamily="34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31640" y="4653136"/>
            <a:ext cx="5544616" cy="1631194"/>
          </a:xfrm>
          <a:prstGeom prst="rect">
            <a:avLst/>
          </a:prstGeom>
          <a:noFill/>
        </p:spPr>
        <p:txBody>
          <a:bodyPr wrap="square" lIns="91417" tIns="45709" rIns="91417" bIns="45709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Part of: R café 11 </a:t>
            </a:r>
            <a:r>
              <a:rPr lang="en-US" b="1" dirty="0" err="1" smtClean="0">
                <a:solidFill>
                  <a:schemeClr val="bg1"/>
                </a:solidFill>
              </a:rPr>
              <a:t>december</a:t>
            </a:r>
            <a:r>
              <a:rPr lang="en-US" b="1" dirty="0" smtClean="0">
                <a:solidFill>
                  <a:schemeClr val="bg1"/>
                </a:solidFill>
              </a:rPr>
              <a:t> 2017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Jonathan de Bruin Data scientist, ITS Utrecht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Tessa Pronk Data- and </a:t>
            </a:r>
            <a:r>
              <a:rPr lang="en-US" b="1" dirty="0" err="1" smtClean="0">
                <a:solidFill>
                  <a:schemeClr val="bg1"/>
                </a:solidFill>
              </a:rPr>
              <a:t>Informationspecialist</a:t>
            </a:r>
            <a:r>
              <a:rPr lang="en-US" b="1" dirty="0" smtClean="0">
                <a:solidFill>
                  <a:schemeClr val="bg1"/>
                </a:solidFill>
              </a:rPr>
              <a:t>, UB Utrecht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sz="2800" b="1" dirty="0" smtClean="0">
                <a:solidFill>
                  <a:schemeClr val="bg1"/>
                </a:solidFill>
              </a:rPr>
              <a:t>RDM </a:t>
            </a:r>
            <a:r>
              <a:rPr lang="en-US" sz="2800" b="1" dirty="0">
                <a:solidFill>
                  <a:schemeClr val="bg1"/>
                </a:solidFill>
              </a:rPr>
              <a:t>Support</a:t>
            </a:r>
          </a:p>
        </p:txBody>
      </p:sp>
    </p:spTree>
    <p:extLst>
      <p:ext uri="{BB962C8B-B14F-4D97-AF65-F5344CB8AC3E}">
        <p14:creationId xmlns:p14="http://schemas.microsoft.com/office/powerpoint/2010/main" val="237105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/>
          <p:cNvSpPr/>
          <p:nvPr/>
        </p:nvSpPr>
        <p:spPr>
          <a:xfrm>
            <a:off x="286476" y="1971410"/>
            <a:ext cx="792088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</a:t>
            </a:r>
            <a:r>
              <a:rPr lang="en-US" dirty="0" smtClean="0"/>
              <a:t>hree digits:  </a:t>
            </a:r>
            <a:r>
              <a:rPr lang="en-US" dirty="0"/>
              <a:t>\d\d\d. </a:t>
            </a:r>
            <a:r>
              <a:rPr lang="en-US" dirty="0" smtClean="0"/>
              <a:t> How about matching thirty </a:t>
            </a:r>
            <a:r>
              <a:rPr lang="en-US" dirty="0"/>
              <a:t>or a thousand </a:t>
            </a:r>
            <a:r>
              <a:rPr lang="en-US" dirty="0" smtClean="0"/>
              <a:t>digits? </a:t>
            </a:r>
          </a:p>
          <a:p>
            <a:endParaRPr lang="en-US" dirty="0"/>
          </a:p>
          <a:p>
            <a:r>
              <a:rPr lang="en-US" dirty="0" smtClean="0"/>
              <a:t>Fortunately</a:t>
            </a:r>
            <a:r>
              <a:rPr lang="en-US" dirty="0"/>
              <a:t>, regular expressions let us express this very succinctly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\* means 0 or more times</a:t>
            </a:r>
          </a:p>
          <a:p>
            <a:r>
              <a:rPr lang="en-US" dirty="0"/>
              <a:t>\+ means 1 or more times</a:t>
            </a:r>
          </a:p>
          <a:p>
            <a:r>
              <a:rPr lang="en-US" dirty="0"/>
              <a:t>? means 0 or 1 times</a:t>
            </a:r>
          </a:p>
          <a:p>
            <a:r>
              <a:rPr lang="en-US" dirty="0"/>
              <a:t>{n} means n times exactly</a:t>
            </a:r>
          </a:p>
          <a:p>
            <a:r>
              <a:rPr lang="en-US" dirty="0"/>
              <a:t>{m,} means m or more times </a:t>
            </a:r>
          </a:p>
          <a:p>
            <a:r>
              <a:rPr lang="en-US" dirty="0"/>
              <a:t>{</a:t>
            </a:r>
            <a:r>
              <a:rPr lang="en-US" dirty="0" err="1"/>
              <a:t>m,n</a:t>
            </a:r>
            <a:r>
              <a:rPr lang="en-US" dirty="0"/>
              <a:t>} means m–n times</a:t>
            </a:r>
          </a:p>
          <a:p>
            <a:endParaRPr lang="en-US" dirty="0" smtClean="0"/>
          </a:p>
          <a:p>
            <a:r>
              <a:rPr lang="en-US" dirty="0" smtClean="0"/>
              <a:t>Example</a:t>
            </a:r>
            <a:r>
              <a:rPr lang="en-US" dirty="0"/>
              <a:t>: .* matches </a:t>
            </a:r>
            <a:r>
              <a:rPr lang="en-US" dirty="0" smtClean="0"/>
              <a:t>anything</a:t>
            </a:r>
            <a:endParaRPr lang="en-US" dirty="0"/>
          </a:p>
          <a:p>
            <a:r>
              <a:rPr lang="en-US" dirty="0"/>
              <a:t>Example: [a-c]{3} matches ’</a:t>
            </a:r>
            <a:r>
              <a:rPr lang="en-US" dirty="0" err="1"/>
              <a:t>abc</a:t>
            </a:r>
            <a:r>
              <a:rPr lang="en-US" dirty="0"/>
              <a:t>’ </a:t>
            </a:r>
            <a:r>
              <a:rPr lang="en-US" dirty="0" err="1"/>
              <a:t>etc</a:t>
            </a:r>
            <a:endParaRPr lang="nl-NL" dirty="0"/>
          </a:p>
        </p:txBody>
      </p:sp>
      <p:sp>
        <p:nvSpPr>
          <p:cNvPr id="3" name="Rectangle 2"/>
          <p:cNvSpPr/>
          <p:nvPr/>
        </p:nvSpPr>
        <p:spPr>
          <a:xfrm>
            <a:off x="286476" y="1439198"/>
            <a:ext cx="40057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How to define </a:t>
            </a:r>
            <a:r>
              <a:rPr lang="en-US" sz="2800" b="1" dirty="0" smtClean="0"/>
              <a:t>repetitions</a:t>
            </a:r>
            <a:endParaRPr lang="en-US" sz="2800" b="1" dirty="0"/>
          </a:p>
        </p:txBody>
      </p:sp>
      <p:sp>
        <p:nvSpPr>
          <p:cNvPr id="5" name="Rectangle 4"/>
          <p:cNvSpPr/>
          <p:nvPr/>
        </p:nvSpPr>
        <p:spPr>
          <a:xfrm>
            <a:off x="4292188" y="5837208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dirty="0" smtClean="0"/>
              <a:t>regmatches(d </a:t>
            </a:r>
            <a:r>
              <a:rPr lang="nl-NL" dirty="0"/>
              <a:t>, </a:t>
            </a:r>
            <a:r>
              <a:rPr lang="nl-NL" dirty="0" err="1"/>
              <a:t>gregexpr</a:t>
            </a:r>
            <a:r>
              <a:rPr lang="nl-NL" dirty="0" smtClean="0"/>
              <a:t>("[</a:t>
            </a:r>
            <a:r>
              <a:rPr lang="nl-NL" dirty="0"/>
              <a:t>A-Z</a:t>
            </a:r>
            <a:r>
              <a:rPr lang="nl-NL" dirty="0" smtClean="0"/>
              <a:t>]{2}",</a:t>
            </a:r>
            <a:r>
              <a:rPr lang="nl-NL" dirty="0"/>
              <a:t> </a:t>
            </a:r>
            <a:r>
              <a:rPr lang="nl-NL" dirty="0" err="1" smtClean="0"/>
              <a:t>Txt</a:t>
            </a:r>
            <a:r>
              <a:rPr lang="nl-NL" dirty="0" smtClean="0"/>
              <a:t>))</a:t>
            </a:r>
          </a:p>
          <a:p>
            <a:r>
              <a:rPr lang="en-US" dirty="0" err="1"/>
              <a:t>regmatches</a:t>
            </a:r>
            <a:r>
              <a:rPr lang="en-US" dirty="0"/>
              <a:t>(d , </a:t>
            </a:r>
            <a:r>
              <a:rPr lang="en-US" dirty="0" err="1"/>
              <a:t>gregexpr</a:t>
            </a:r>
            <a:r>
              <a:rPr lang="en-US" dirty="0" smtClean="0"/>
              <a:t>("[0-9]{3}", Txt))</a:t>
            </a:r>
            <a:endParaRPr lang="en-US" dirty="0"/>
          </a:p>
          <a:p>
            <a:endParaRPr lang="nl-NL" dirty="0"/>
          </a:p>
        </p:txBody>
      </p:sp>
      <p:sp>
        <p:nvSpPr>
          <p:cNvPr id="2" name="Rectangle 1"/>
          <p:cNvSpPr/>
          <p:nvPr/>
        </p:nvSpPr>
        <p:spPr>
          <a:xfrm>
            <a:off x="6156176" y="188640"/>
            <a:ext cx="23773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/>
              <a:t>Repetitions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230216" y="4941168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b="1" dirty="0" smtClean="0">
                <a:solidFill>
                  <a:srgbClr val="33CCFF"/>
                </a:solidFill>
                <a:latin typeface="Bradley Hand ITC" panose="03070402050302030203" pitchFamily="66" charset="0"/>
              </a:rPr>
              <a:t>TYPE ALONG in R:</a:t>
            </a:r>
            <a:endParaRPr lang="nl-NL" sz="2800" b="1" dirty="0">
              <a:solidFill>
                <a:srgbClr val="33CCFF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20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Rechthoek 2"/>
          <p:cNvSpPr/>
          <p:nvPr/>
        </p:nvSpPr>
        <p:spPr>
          <a:xfrm>
            <a:off x="251520" y="2136339"/>
            <a:ext cx="8712968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Specifying alternatives</a:t>
            </a:r>
          </a:p>
          <a:p>
            <a:endParaRPr lang="en-US" dirty="0" smtClean="0"/>
          </a:p>
          <a:p>
            <a:r>
              <a:rPr lang="en-US" dirty="0" smtClean="0"/>
              <a:t>Sometimes </a:t>
            </a:r>
            <a:r>
              <a:rPr lang="en-US" dirty="0"/>
              <a:t>you want to say match this OR that. You can do that with the | operator.</a:t>
            </a:r>
          </a:p>
          <a:p>
            <a:endParaRPr lang="en-US" dirty="0" smtClean="0"/>
          </a:p>
          <a:p>
            <a:r>
              <a:rPr lang="en-US" b="1" dirty="0" err="1" smtClean="0"/>
              <a:t>Alex|Bill|Conrad</a:t>
            </a:r>
            <a:r>
              <a:rPr lang="en-US" dirty="0" smtClean="0"/>
              <a:t> </a:t>
            </a:r>
            <a:r>
              <a:rPr lang="en-US" dirty="0"/>
              <a:t>matches any of these three </a:t>
            </a:r>
            <a:r>
              <a:rPr lang="en-US" dirty="0" smtClean="0"/>
              <a:t>names. </a:t>
            </a:r>
          </a:p>
          <a:p>
            <a:endParaRPr lang="en-US" dirty="0"/>
          </a:p>
          <a:p>
            <a:r>
              <a:rPr lang="en-US" dirty="0" smtClean="0"/>
              <a:t>Sometimes </a:t>
            </a:r>
            <a:r>
              <a:rPr lang="en-US" dirty="0"/>
              <a:t>there can be confusion about what | refers to. In such cases, put brackets around the alternatives.</a:t>
            </a:r>
          </a:p>
          <a:p>
            <a:endParaRPr lang="en-US" dirty="0" smtClean="0"/>
          </a:p>
          <a:p>
            <a:r>
              <a:rPr lang="en-US" b="1" dirty="0" smtClean="0"/>
              <a:t>Jim </a:t>
            </a:r>
            <a:r>
              <a:rPr lang="en-US" b="1" dirty="0"/>
              <a:t>and (</a:t>
            </a:r>
            <a:r>
              <a:rPr lang="en-US" b="1" dirty="0" err="1"/>
              <a:t>Alex|Bill|Conrad</a:t>
            </a:r>
            <a:r>
              <a:rPr lang="en-US" b="1" dirty="0"/>
              <a:t>) </a:t>
            </a:r>
            <a:r>
              <a:rPr lang="en-US" dirty="0"/>
              <a:t>matches ’Jim and Alex’, ’Jim and Bill’, </a:t>
            </a:r>
            <a:r>
              <a:rPr lang="en-US" dirty="0" err="1"/>
              <a:t>etc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4524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Rechthoek 2"/>
          <p:cNvSpPr/>
          <p:nvPr/>
        </p:nvSpPr>
        <p:spPr>
          <a:xfrm>
            <a:off x="467544" y="1988840"/>
            <a:ext cx="8244408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Defining complements of a </a:t>
            </a:r>
            <a:r>
              <a:rPr lang="en-US" sz="2800" b="1" dirty="0" smtClean="0"/>
              <a:t>set</a:t>
            </a:r>
          </a:p>
          <a:p>
            <a:endParaRPr lang="en-US" sz="2800" b="1" dirty="0"/>
          </a:p>
          <a:p>
            <a:r>
              <a:rPr lang="en-US" dirty="0"/>
              <a:t>Sometimes it’s easier to define a set of characters as “everything other than X</a:t>
            </a:r>
            <a:r>
              <a:rPr lang="en-US" dirty="0" smtClean="0"/>
              <a:t>”.</a:t>
            </a:r>
          </a:p>
          <a:p>
            <a:endParaRPr lang="en-US" dirty="0"/>
          </a:p>
          <a:p>
            <a:r>
              <a:rPr lang="en-US" dirty="0"/>
              <a:t>\S – all non-whitespace </a:t>
            </a:r>
            <a:r>
              <a:rPr lang="en-US" dirty="0" smtClean="0"/>
              <a:t>characters</a:t>
            </a:r>
          </a:p>
          <a:p>
            <a:endParaRPr lang="en-US" dirty="0"/>
          </a:p>
          <a:p>
            <a:r>
              <a:rPr lang="en-US" dirty="0"/>
              <a:t>\W – all non-alphanumeric characters (also excludes underscore)</a:t>
            </a:r>
          </a:p>
          <a:p>
            <a:endParaRPr lang="en-US" dirty="0" smtClean="0"/>
          </a:p>
          <a:p>
            <a:r>
              <a:rPr lang="en-US" dirty="0" smtClean="0"/>
              <a:t>\</a:t>
            </a:r>
            <a:r>
              <a:rPr lang="en-US" dirty="0"/>
              <a:t>D – all non-numeric characters</a:t>
            </a:r>
          </a:p>
          <a:p>
            <a:endParaRPr lang="en-US" dirty="0" smtClean="0"/>
          </a:p>
          <a:p>
            <a:r>
              <a:rPr lang="en-US" dirty="0" smtClean="0"/>
              <a:t>[^</a:t>
            </a:r>
            <a:r>
              <a:rPr lang="en-US" dirty="0"/>
              <a:t>A-D] – all characters other than A, B, C, 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476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/>
          <p:cNvSpPr/>
          <p:nvPr/>
        </p:nvSpPr>
        <p:spPr>
          <a:xfrm>
            <a:off x="899592" y="1700808"/>
            <a:ext cx="7632848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Doing stuff with regular expressions</a:t>
            </a:r>
          </a:p>
          <a:p>
            <a:endParaRPr lang="en-US" dirty="0" smtClean="0"/>
          </a:p>
          <a:p>
            <a:r>
              <a:rPr lang="en-US" dirty="0" smtClean="0"/>
              <a:t>For instance: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Capture </a:t>
            </a:r>
            <a:r>
              <a:rPr lang="en-US" dirty="0"/>
              <a:t>the matches and do stuff with them </a:t>
            </a:r>
          </a:p>
          <a:p>
            <a:endParaRPr lang="en-US" dirty="0" smtClean="0"/>
          </a:p>
          <a:p>
            <a:r>
              <a:rPr lang="en-US" dirty="0" smtClean="0"/>
              <a:t>Replace </a:t>
            </a:r>
            <a:r>
              <a:rPr lang="en-US" dirty="0"/>
              <a:t>the match with something else</a:t>
            </a:r>
          </a:p>
          <a:p>
            <a:endParaRPr lang="en-US" dirty="0" smtClean="0"/>
          </a:p>
          <a:p>
            <a:r>
              <a:rPr lang="en-US" dirty="0" smtClean="0"/>
              <a:t>Split </a:t>
            </a:r>
            <a:r>
              <a:rPr lang="en-US" dirty="0"/>
              <a:t>a string whenever you match the </a:t>
            </a:r>
            <a:r>
              <a:rPr lang="en-US" dirty="0" smtClean="0"/>
              <a:t>regex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3917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25" y="19050"/>
            <a:ext cx="5238750" cy="681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hthoek 2"/>
          <p:cNvSpPr/>
          <p:nvPr/>
        </p:nvSpPr>
        <p:spPr>
          <a:xfrm>
            <a:off x="-2433" y="6401485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1200" dirty="0"/>
              <a:t>https://i.pinimg.com/736x/69/12/75/691275562b5f25b68c4c56fb2bce92d9--regular-expression-programming.jpg</a:t>
            </a:r>
          </a:p>
        </p:txBody>
      </p:sp>
    </p:spTree>
    <p:extLst>
      <p:ext uri="{BB962C8B-B14F-4D97-AF65-F5344CB8AC3E}">
        <p14:creationId xmlns:p14="http://schemas.microsoft.com/office/powerpoint/2010/main" val="98249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9592" y="1484784"/>
            <a:ext cx="7200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 dirty="0">
                <a:solidFill>
                  <a:schemeClr val="accent2">
                    <a:lumMod val="50000"/>
                  </a:schemeClr>
                </a:solidFill>
              </a:rPr>
              <a:t>R</a:t>
            </a:r>
            <a:r>
              <a:rPr lang="nl-NL" sz="2400" b="1" dirty="0" smtClean="0">
                <a:solidFill>
                  <a:schemeClr val="accent2">
                    <a:lumMod val="50000"/>
                  </a:schemeClr>
                </a:solidFill>
              </a:rPr>
              <a:t>esources </a:t>
            </a:r>
            <a:r>
              <a:rPr lang="nl-NL" sz="2400" b="1" dirty="0" err="1" smtClean="0">
                <a:solidFill>
                  <a:schemeClr val="accent2">
                    <a:lumMod val="50000"/>
                  </a:schemeClr>
                </a:solidFill>
              </a:rPr>
              <a:t>for</a:t>
            </a:r>
            <a:r>
              <a:rPr lang="nl-NL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nl-NL" sz="2400" b="1" dirty="0" err="1" smtClean="0">
                <a:solidFill>
                  <a:schemeClr val="accent2">
                    <a:lumMod val="50000"/>
                  </a:schemeClr>
                </a:solidFill>
              </a:rPr>
              <a:t>learning</a:t>
            </a:r>
            <a:r>
              <a:rPr lang="nl-NL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nl-NL" sz="2400" b="1" dirty="0" err="1" smtClean="0">
                <a:solidFill>
                  <a:schemeClr val="accent2">
                    <a:lumMod val="50000"/>
                  </a:schemeClr>
                </a:solidFill>
              </a:rPr>
              <a:t>about</a:t>
            </a:r>
            <a:r>
              <a:rPr lang="nl-NL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nl-NL" sz="2400" b="1" dirty="0" err="1" smtClean="0">
                <a:solidFill>
                  <a:schemeClr val="accent2">
                    <a:lumMod val="50000"/>
                  </a:schemeClr>
                </a:solidFill>
              </a:rPr>
              <a:t>regular</a:t>
            </a:r>
            <a:r>
              <a:rPr lang="nl-NL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nl-NL" sz="2400" b="1" dirty="0" err="1" smtClean="0">
                <a:solidFill>
                  <a:schemeClr val="accent2">
                    <a:lumMod val="50000"/>
                  </a:schemeClr>
                </a:solidFill>
              </a:rPr>
              <a:t>expressions</a:t>
            </a:r>
            <a:r>
              <a:rPr lang="nl-NL" sz="2400" b="1" dirty="0" smtClean="0">
                <a:solidFill>
                  <a:schemeClr val="accent2">
                    <a:lumMod val="50000"/>
                  </a:schemeClr>
                </a:solidFill>
              </a:rPr>
              <a:t>:</a:t>
            </a:r>
          </a:p>
          <a:p>
            <a:endParaRPr lang="nl-NL" dirty="0"/>
          </a:p>
        </p:txBody>
      </p:sp>
      <p:sp>
        <p:nvSpPr>
          <p:cNvPr id="2" name="Rechthoek 1"/>
          <p:cNvSpPr/>
          <p:nvPr/>
        </p:nvSpPr>
        <p:spPr>
          <a:xfrm>
            <a:off x="161764" y="2223448"/>
            <a:ext cx="86764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hlinkClick r:id="rId2"/>
              </a:rPr>
              <a:t>https://</a:t>
            </a:r>
            <a:r>
              <a:rPr lang="nl-NL" dirty="0" smtClean="0">
                <a:hlinkClick r:id="rId2"/>
              </a:rPr>
              <a:t>cran.r-project.org/web/packages/stringr/vignettes/regular-expressions.html</a:t>
            </a:r>
            <a:endParaRPr lang="nl-NL" dirty="0" smtClean="0"/>
          </a:p>
          <a:p>
            <a:r>
              <a:rPr lang="nl-NL" dirty="0">
                <a:hlinkClick r:id="rId3"/>
              </a:rPr>
              <a:t>http://</a:t>
            </a:r>
            <a:r>
              <a:rPr lang="nl-NL" dirty="0" smtClean="0">
                <a:hlinkClick r:id="rId3"/>
              </a:rPr>
              <a:t>r4ds.had.co.nz/strings.html#matching-patterns-with-regular-expressions</a:t>
            </a:r>
            <a:r>
              <a:rPr lang="nl-NL" dirty="0" smtClean="0"/>
              <a:t> </a:t>
            </a:r>
          </a:p>
          <a:p>
            <a:r>
              <a:rPr lang="nl-NL" dirty="0">
                <a:hlinkClick r:id="rId4"/>
              </a:rPr>
              <a:t>https://regexcrossword.com</a:t>
            </a:r>
            <a:r>
              <a:rPr lang="nl-NL" dirty="0" smtClean="0">
                <a:hlinkClick r:id="rId4"/>
              </a:rPr>
              <a:t>/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6" name="Tekstvak 5"/>
          <p:cNvSpPr txBox="1"/>
          <p:nvPr/>
        </p:nvSpPr>
        <p:spPr>
          <a:xfrm>
            <a:off x="3114599" y="5877272"/>
            <a:ext cx="60659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 smtClean="0"/>
              <a:t>This</a:t>
            </a:r>
            <a:r>
              <a:rPr lang="nl-NL" dirty="0" smtClean="0"/>
              <a:t> short </a:t>
            </a:r>
            <a:r>
              <a:rPr lang="nl-NL" dirty="0" err="1" smtClean="0"/>
              <a:t>introduction</a:t>
            </a:r>
            <a:r>
              <a:rPr lang="nl-NL" dirty="0" smtClean="0"/>
              <a:t> was </a:t>
            </a:r>
            <a:r>
              <a:rPr lang="nl-NL" dirty="0" err="1" smtClean="0"/>
              <a:t>modified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a Python </a:t>
            </a:r>
            <a:r>
              <a:rPr lang="nl-NL" dirty="0" err="1" smtClean="0"/>
              <a:t>regular</a:t>
            </a:r>
            <a:r>
              <a:rPr lang="nl-NL" dirty="0" smtClean="0"/>
              <a:t> </a:t>
            </a:r>
            <a:r>
              <a:rPr lang="nl-NL" dirty="0" err="1" smtClean="0"/>
              <a:t>expression</a:t>
            </a:r>
            <a:r>
              <a:rPr lang="nl-NL" dirty="0" smtClean="0"/>
              <a:t> </a:t>
            </a:r>
            <a:r>
              <a:rPr lang="nl-NL" dirty="0" err="1" smtClean="0"/>
              <a:t>workhop</a:t>
            </a:r>
            <a:r>
              <a:rPr lang="nl-NL" dirty="0" smtClean="0"/>
              <a:t> </a:t>
            </a:r>
            <a:r>
              <a:rPr lang="nl-NL" dirty="0" err="1" smtClean="0"/>
              <a:t>given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Harrison Dekker (University </a:t>
            </a:r>
            <a:r>
              <a:rPr lang="nl-NL" dirty="0"/>
              <a:t>of California </a:t>
            </a:r>
            <a:r>
              <a:rPr lang="nl-NL" dirty="0" err="1" smtClean="0"/>
              <a:t>Berkely</a:t>
            </a:r>
            <a:r>
              <a:rPr lang="nl-NL" dirty="0" smtClean="0"/>
              <a:t>) at </a:t>
            </a:r>
            <a:r>
              <a:rPr lang="nl-NL" dirty="0" err="1" smtClean="0"/>
              <a:t>Iassist</a:t>
            </a:r>
            <a:r>
              <a:rPr lang="nl-NL" dirty="0" smtClean="0"/>
              <a:t> 2016.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0357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258618" y="2875925"/>
            <a:ext cx="83590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 dirty="0" err="1" smtClean="0"/>
              <a:t>Why</a:t>
            </a:r>
            <a:r>
              <a:rPr lang="nl-NL" sz="2400" b="1" dirty="0" smtClean="0"/>
              <a:t> </a:t>
            </a:r>
            <a:r>
              <a:rPr lang="nl-NL" sz="2400" b="1" dirty="0" err="1" smtClean="0"/>
              <a:t>regular</a:t>
            </a:r>
            <a:r>
              <a:rPr lang="nl-NL" sz="2400" b="1" dirty="0" smtClean="0"/>
              <a:t> </a:t>
            </a:r>
            <a:r>
              <a:rPr lang="nl-NL" sz="2400" b="1" dirty="0" err="1" smtClean="0"/>
              <a:t>expressions</a:t>
            </a:r>
            <a:r>
              <a:rPr lang="nl-NL" sz="2400" b="1" dirty="0" smtClean="0"/>
              <a:t>?</a:t>
            </a:r>
          </a:p>
          <a:p>
            <a:endParaRPr lang="nl-NL" dirty="0" smtClean="0"/>
          </a:p>
          <a:p>
            <a:r>
              <a:rPr lang="nl-NL" dirty="0" smtClean="0"/>
              <a:t>How </a:t>
            </a:r>
            <a:r>
              <a:rPr lang="nl-NL" dirty="0" err="1" smtClean="0"/>
              <a:t>would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extract </a:t>
            </a:r>
            <a:r>
              <a:rPr lang="nl-NL" dirty="0" err="1" smtClean="0"/>
              <a:t>the</a:t>
            </a:r>
            <a:r>
              <a:rPr lang="nl-NL" dirty="0" smtClean="0"/>
              <a:t> product codes </a:t>
            </a:r>
            <a:r>
              <a:rPr lang="nl-NL" dirty="0" err="1" smtClean="0"/>
              <a:t>for</a:t>
            </a:r>
            <a:r>
              <a:rPr lang="nl-NL" dirty="0" smtClean="0"/>
              <a:t> ‘company X’ </a:t>
            </a:r>
            <a:r>
              <a:rPr lang="nl-NL" dirty="0" err="1" smtClean="0"/>
              <a:t>products</a:t>
            </a:r>
            <a:r>
              <a:rPr lang="nl-NL" dirty="0" smtClean="0"/>
              <a:t> (a </a:t>
            </a:r>
            <a:r>
              <a:rPr lang="nl-NL" dirty="0" err="1" smtClean="0"/>
              <a:t>capital</a:t>
            </a:r>
            <a:r>
              <a:rPr lang="nl-NL" dirty="0" smtClean="0"/>
              <a:t> </a:t>
            </a:r>
            <a:r>
              <a:rPr lang="nl-NL" dirty="0" err="1" smtClean="0"/>
              <a:t>followed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three</a:t>
            </a:r>
            <a:r>
              <a:rPr lang="nl-NL" dirty="0" smtClean="0"/>
              <a:t> </a:t>
            </a:r>
            <a:r>
              <a:rPr lang="nl-NL" dirty="0" err="1" smtClean="0"/>
              <a:t>numbers</a:t>
            </a:r>
            <a:r>
              <a:rPr lang="nl-NL" dirty="0" smtClean="0"/>
              <a:t>) in these </a:t>
            </a:r>
            <a:r>
              <a:rPr lang="nl-NL" dirty="0" err="1" smtClean="0"/>
              <a:t>examples</a:t>
            </a:r>
            <a:r>
              <a:rPr lang="nl-NL" dirty="0" smtClean="0"/>
              <a:t>?</a:t>
            </a:r>
            <a:endParaRPr lang="nl-NL" dirty="0"/>
          </a:p>
          <a:p>
            <a:endParaRPr lang="nl-NL" dirty="0"/>
          </a:p>
        </p:txBody>
      </p:sp>
      <p:sp>
        <p:nvSpPr>
          <p:cNvPr id="6" name="Tekstvak 5"/>
          <p:cNvSpPr txBox="1"/>
          <p:nvPr/>
        </p:nvSpPr>
        <p:spPr>
          <a:xfrm>
            <a:off x="263282" y="1196752"/>
            <a:ext cx="819099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 dirty="0" err="1" smtClean="0"/>
              <a:t>What</a:t>
            </a:r>
            <a:r>
              <a:rPr lang="nl-NL" sz="2400" b="1" dirty="0" smtClean="0"/>
              <a:t> are </a:t>
            </a:r>
            <a:r>
              <a:rPr lang="nl-NL" sz="2400" b="1" dirty="0" err="1" smtClean="0"/>
              <a:t>regular</a:t>
            </a:r>
            <a:r>
              <a:rPr lang="nl-NL" sz="2400" b="1" dirty="0" smtClean="0"/>
              <a:t> </a:t>
            </a:r>
            <a:r>
              <a:rPr lang="nl-NL" sz="2400" b="1" dirty="0" err="1" smtClean="0"/>
              <a:t>expressions</a:t>
            </a:r>
            <a:r>
              <a:rPr lang="nl-NL" sz="2400" b="1" dirty="0" smtClean="0"/>
              <a:t>?</a:t>
            </a:r>
          </a:p>
          <a:p>
            <a:endParaRPr lang="en-US" dirty="0" smtClean="0"/>
          </a:p>
          <a:p>
            <a:r>
              <a:rPr lang="en-US" dirty="0" smtClean="0"/>
              <a:t>Regular </a:t>
            </a:r>
            <a:r>
              <a:rPr lang="en-US" dirty="0"/>
              <a:t>expressions are </a:t>
            </a:r>
            <a:r>
              <a:rPr lang="en-US" i="1" dirty="0"/>
              <a:t>specific sequences of characters </a:t>
            </a:r>
            <a:r>
              <a:rPr lang="en-US" dirty="0"/>
              <a:t>that broadly or narrowly match patterns</a:t>
            </a:r>
          </a:p>
          <a:p>
            <a:endParaRPr lang="nl-NL" sz="24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66" y="4909178"/>
            <a:ext cx="2724150" cy="162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5723565"/>
            <a:ext cx="5331469" cy="8236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kstvak 2"/>
          <p:cNvSpPr txBox="1"/>
          <p:nvPr/>
        </p:nvSpPr>
        <p:spPr>
          <a:xfrm>
            <a:off x="395536" y="4509120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 smtClean="0"/>
              <a:t>Example</a:t>
            </a:r>
            <a:r>
              <a:rPr lang="nl-NL" dirty="0" smtClean="0"/>
              <a:t> 1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3563888" y="5229200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 smtClean="0"/>
              <a:t>Example</a:t>
            </a:r>
            <a:r>
              <a:rPr lang="nl-NL" dirty="0" smtClean="0"/>
              <a:t> 2</a:t>
            </a:r>
            <a:endParaRPr lang="nl-NL" dirty="0"/>
          </a:p>
        </p:txBody>
      </p:sp>
      <p:sp>
        <p:nvSpPr>
          <p:cNvPr id="5" name="Rechthoek 4"/>
          <p:cNvSpPr/>
          <p:nvPr/>
        </p:nvSpPr>
        <p:spPr>
          <a:xfrm rot="19873043">
            <a:off x="2802547" y="3099542"/>
            <a:ext cx="582563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8000" b="1" dirty="0" smtClean="0">
                <a:solidFill>
                  <a:srgbClr val="0070C0"/>
                </a:solidFill>
              </a:rPr>
              <a:t>“[</a:t>
            </a:r>
            <a:r>
              <a:rPr lang="nl-NL" sz="8000" b="1" dirty="0">
                <a:solidFill>
                  <a:srgbClr val="0070C0"/>
                </a:solidFill>
              </a:rPr>
              <a:t>A-Z</a:t>
            </a:r>
            <a:r>
              <a:rPr lang="nl-NL" sz="8000" b="1" dirty="0" smtClean="0">
                <a:solidFill>
                  <a:srgbClr val="0070C0"/>
                </a:solidFill>
              </a:rPr>
              <a:t>]\\d{3}”</a:t>
            </a:r>
            <a:endParaRPr lang="nl-NL" sz="8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09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gular Expressi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870" y="18255"/>
            <a:ext cx="6778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hoek 2"/>
          <p:cNvSpPr/>
          <p:nvPr/>
        </p:nvSpPr>
        <p:spPr>
          <a:xfrm>
            <a:off x="1691680" y="6488668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/>
              <a:t>https://xkcd.com/208/</a:t>
            </a:r>
          </a:p>
        </p:txBody>
      </p:sp>
    </p:spTree>
    <p:extLst>
      <p:ext uri="{BB962C8B-B14F-4D97-AF65-F5344CB8AC3E}">
        <p14:creationId xmlns:p14="http://schemas.microsoft.com/office/powerpoint/2010/main" val="376359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11560" y="5647729"/>
            <a:ext cx="8136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smtClean="0"/>
              <a:t>My case </a:t>
            </a:r>
            <a:r>
              <a:rPr lang="nl-NL" sz="2400" dirty="0" err="1" smtClean="0"/>
              <a:t>study</a:t>
            </a:r>
            <a:r>
              <a:rPr lang="nl-NL" sz="2400" dirty="0" smtClean="0"/>
              <a:t>: extract </a:t>
            </a:r>
            <a:r>
              <a:rPr lang="nl-NL" sz="2400" dirty="0" err="1" smtClean="0"/>
              <a:t>Title</a:t>
            </a:r>
            <a:r>
              <a:rPr lang="nl-NL" sz="2400" dirty="0" smtClean="0"/>
              <a:t> and Abstract </a:t>
            </a:r>
            <a:r>
              <a:rPr lang="nl-NL" sz="2400" dirty="0" err="1" smtClean="0"/>
              <a:t>from</a:t>
            </a:r>
            <a:r>
              <a:rPr lang="nl-NL" sz="2400" dirty="0" smtClean="0"/>
              <a:t> </a:t>
            </a:r>
            <a:r>
              <a:rPr lang="nl-NL" sz="2400" dirty="0" err="1" smtClean="0"/>
              <a:t>many</a:t>
            </a:r>
            <a:r>
              <a:rPr lang="nl-NL" sz="2400" dirty="0" smtClean="0"/>
              <a:t>, </a:t>
            </a:r>
            <a:r>
              <a:rPr lang="nl-NL" sz="2400" dirty="0" err="1" smtClean="0"/>
              <a:t>many</a:t>
            </a:r>
            <a:r>
              <a:rPr lang="nl-NL" sz="2400" dirty="0" smtClean="0"/>
              <a:t>, </a:t>
            </a:r>
            <a:r>
              <a:rPr lang="nl-NL" sz="2400" dirty="0" err="1" smtClean="0"/>
              <a:t>Medline</a:t>
            </a:r>
            <a:r>
              <a:rPr lang="nl-NL" sz="2400" dirty="0" smtClean="0"/>
              <a:t> records.</a:t>
            </a:r>
            <a:endParaRPr lang="nl-NL" sz="24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931275"/>
            <a:ext cx="8158163" cy="4669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144352" y="1916832"/>
            <a:ext cx="576064" cy="1440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ight Arrow 6"/>
          <p:cNvSpPr/>
          <p:nvPr/>
        </p:nvSpPr>
        <p:spPr>
          <a:xfrm>
            <a:off x="144352" y="4725144"/>
            <a:ext cx="576064" cy="14401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698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/>
          <p:cNvSpPr/>
          <p:nvPr/>
        </p:nvSpPr>
        <p:spPr>
          <a:xfrm>
            <a:off x="539552" y="1720840"/>
            <a:ext cx="8280920" cy="4678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sz="2800" b="1" dirty="0">
                <a:solidFill>
                  <a:schemeClr val="accent2">
                    <a:lumMod val="50000"/>
                  </a:schemeClr>
                </a:solidFill>
              </a:rPr>
              <a:t>What </a:t>
            </a:r>
            <a:r>
              <a:rPr lang="en-US" sz="2800" b="1" dirty="0" smtClean="0">
                <a:solidFill>
                  <a:schemeClr val="accent2">
                    <a:lumMod val="50000"/>
                  </a:schemeClr>
                </a:solidFill>
              </a:rPr>
              <a:t>you </a:t>
            </a:r>
            <a:r>
              <a:rPr lang="en-US" sz="2800" b="1" dirty="0">
                <a:solidFill>
                  <a:schemeClr val="accent2">
                    <a:lumMod val="50000"/>
                  </a:schemeClr>
                </a:solidFill>
              </a:rPr>
              <a:t>need to know to write regular expressions: </a:t>
            </a:r>
          </a:p>
          <a:p>
            <a:endParaRPr lang="en-US" b="1" dirty="0" smtClean="0"/>
          </a:p>
          <a:p>
            <a:r>
              <a:rPr lang="en-US" b="1" dirty="0" smtClean="0"/>
              <a:t>How </a:t>
            </a:r>
            <a:r>
              <a:rPr lang="en-US" b="1" dirty="0"/>
              <a:t>to define sets of characters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Metacharacters</a:t>
            </a:r>
            <a:r>
              <a:rPr lang="en-US" dirty="0" smtClean="0"/>
              <a:t>: i.e. all digits, all characters, all tabs 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Character </a:t>
            </a:r>
            <a:r>
              <a:rPr lang="en-US" dirty="0" smtClean="0"/>
              <a:t>sets: i.e. only these digits, only these characters</a:t>
            </a:r>
          </a:p>
          <a:p>
            <a:endParaRPr lang="en-US" b="1" dirty="0" smtClean="0"/>
          </a:p>
          <a:p>
            <a:r>
              <a:rPr lang="en-US" b="1" dirty="0" smtClean="0"/>
              <a:t>How many </a:t>
            </a:r>
            <a:r>
              <a:rPr lang="en-US" b="1" dirty="0"/>
              <a:t>times to repeat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 </a:t>
            </a:r>
            <a:r>
              <a:rPr lang="en-US" dirty="0"/>
              <a:t>specific number of times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unlimited number of </a:t>
            </a:r>
            <a:r>
              <a:rPr lang="en-US" dirty="0" smtClean="0"/>
              <a:t>times</a:t>
            </a:r>
          </a:p>
          <a:p>
            <a:endParaRPr lang="en-US" dirty="0"/>
          </a:p>
          <a:p>
            <a:r>
              <a:rPr lang="en-US" b="1" dirty="0" smtClean="0"/>
              <a:t>How to define their 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End of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Beginning of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Word boundary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43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/>
          <p:cNvSpPr/>
          <p:nvPr/>
        </p:nvSpPr>
        <p:spPr>
          <a:xfrm>
            <a:off x="683568" y="1170265"/>
            <a:ext cx="7416824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/>
              <a:t>Metacharacters</a:t>
            </a:r>
            <a:endParaRPr lang="en-US" sz="2800" b="1" dirty="0"/>
          </a:p>
          <a:p>
            <a:endParaRPr lang="en-US" dirty="0" smtClean="0"/>
          </a:p>
          <a:p>
            <a:r>
              <a:rPr lang="en-US" dirty="0" err="1" smtClean="0"/>
              <a:t>Metacharacters</a:t>
            </a:r>
            <a:r>
              <a:rPr lang="en-US" dirty="0" smtClean="0"/>
              <a:t> </a:t>
            </a:r>
            <a:r>
              <a:rPr lang="en-US" dirty="0"/>
              <a:t>are pre-defined sets of characters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. matches ANY character except the newline character \n </a:t>
            </a:r>
          </a:p>
          <a:p>
            <a:r>
              <a:rPr lang="en-US" dirty="0"/>
              <a:t>\d matches digits 0 through 9</a:t>
            </a:r>
          </a:p>
          <a:p>
            <a:r>
              <a:rPr lang="en-US" dirty="0"/>
              <a:t>\w matches alphanumeric characters and underscore</a:t>
            </a:r>
          </a:p>
          <a:p>
            <a:r>
              <a:rPr lang="en-US" dirty="0"/>
              <a:t>\s matches </a:t>
            </a:r>
            <a:r>
              <a:rPr lang="en-US" dirty="0" smtClean="0"/>
              <a:t>any whitespace</a:t>
            </a:r>
            <a:endParaRPr lang="en-US" dirty="0"/>
          </a:p>
          <a:p>
            <a:r>
              <a:rPr lang="en-US" dirty="0" smtClean="0"/>
              <a:t>\t  Tabs</a:t>
            </a:r>
            <a:endParaRPr lang="en-US" dirty="0"/>
          </a:p>
          <a:p>
            <a:r>
              <a:rPr lang="en-US" dirty="0"/>
              <a:t>\</a:t>
            </a:r>
            <a:r>
              <a:rPr lang="en-US" dirty="0" smtClean="0"/>
              <a:t>n Newline</a:t>
            </a:r>
          </a:p>
          <a:p>
            <a:endParaRPr lang="en-US" dirty="0"/>
          </a:p>
          <a:p>
            <a:r>
              <a:rPr lang="en-US" dirty="0" smtClean="0"/>
              <a:t>ETC. </a:t>
            </a:r>
            <a:endParaRPr lang="nl-NL" dirty="0"/>
          </a:p>
        </p:txBody>
      </p:sp>
      <p:sp>
        <p:nvSpPr>
          <p:cNvPr id="2" name="Rectangle 1"/>
          <p:cNvSpPr/>
          <p:nvPr/>
        </p:nvSpPr>
        <p:spPr>
          <a:xfrm>
            <a:off x="6084168" y="332656"/>
            <a:ext cx="27574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Sets </a:t>
            </a:r>
            <a:r>
              <a:rPr lang="en-US" sz="2800" dirty="0"/>
              <a:t>of characters</a:t>
            </a:r>
            <a:endParaRPr lang="nl-NL" sz="2800" dirty="0"/>
          </a:p>
        </p:txBody>
      </p:sp>
      <p:sp>
        <p:nvSpPr>
          <p:cNvPr id="3" name="Rectangle 2"/>
          <p:cNvSpPr/>
          <p:nvPr/>
        </p:nvSpPr>
        <p:spPr>
          <a:xfrm>
            <a:off x="4246838" y="4740473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 smtClean="0"/>
              <a:t>Txt &lt;-</a:t>
            </a:r>
            <a:r>
              <a:rPr lang="fr-FR" dirty="0"/>
              <a:t> "SA_1234</a:t>
            </a:r>
            <a:r>
              <a:rPr lang="fr-FR" dirty="0" smtClean="0"/>
              <a:t>"</a:t>
            </a:r>
            <a:endParaRPr lang="fr-FR" dirty="0"/>
          </a:p>
          <a:p>
            <a:r>
              <a:rPr lang="fr-FR" dirty="0" err="1"/>
              <a:t>r</a:t>
            </a:r>
            <a:r>
              <a:rPr lang="fr-FR" dirty="0" err="1" smtClean="0"/>
              <a:t>egmatches</a:t>
            </a:r>
            <a:r>
              <a:rPr lang="fr-FR" dirty="0" smtClean="0"/>
              <a:t> ( Txt </a:t>
            </a:r>
            <a:r>
              <a:rPr lang="fr-FR" dirty="0"/>
              <a:t>, </a:t>
            </a:r>
            <a:r>
              <a:rPr lang="fr-FR" dirty="0" err="1" smtClean="0"/>
              <a:t>regexpr</a:t>
            </a:r>
            <a:r>
              <a:rPr lang="fr-FR" dirty="0" smtClean="0"/>
              <a:t> ("\\w", Txt )) </a:t>
            </a:r>
            <a:r>
              <a:rPr lang="fr-FR" dirty="0" err="1" smtClean="0"/>
              <a:t>regmatches</a:t>
            </a:r>
            <a:r>
              <a:rPr lang="fr-FR" dirty="0" smtClean="0"/>
              <a:t> ( Txt </a:t>
            </a:r>
            <a:r>
              <a:rPr lang="fr-FR" dirty="0"/>
              <a:t>, </a:t>
            </a:r>
            <a:r>
              <a:rPr lang="fr-FR" dirty="0" err="1" smtClean="0"/>
              <a:t>gregexpr</a:t>
            </a:r>
            <a:r>
              <a:rPr lang="fr-FR" dirty="0" smtClean="0"/>
              <a:t> ("\\</a:t>
            </a:r>
            <a:r>
              <a:rPr lang="fr-FR" dirty="0"/>
              <a:t>w", </a:t>
            </a:r>
            <a:r>
              <a:rPr lang="fr-FR" dirty="0" smtClean="0"/>
              <a:t>Txt ))</a:t>
            </a:r>
          </a:p>
          <a:p>
            <a:r>
              <a:rPr lang="fr-FR" dirty="0" err="1"/>
              <a:t>r</a:t>
            </a:r>
            <a:r>
              <a:rPr lang="fr-FR" dirty="0" err="1" smtClean="0"/>
              <a:t>egmatches</a:t>
            </a:r>
            <a:r>
              <a:rPr lang="fr-FR" dirty="0" smtClean="0"/>
              <a:t> ( Txt </a:t>
            </a:r>
            <a:r>
              <a:rPr lang="fr-FR" dirty="0"/>
              <a:t>, </a:t>
            </a:r>
            <a:r>
              <a:rPr lang="fr-FR" dirty="0" err="1" smtClean="0"/>
              <a:t>gregexpr</a:t>
            </a:r>
            <a:r>
              <a:rPr lang="fr-FR" dirty="0" smtClean="0"/>
              <a:t> ("\\d" , Txt ))</a:t>
            </a:r>
            <a:endParaRPr lang="fr-FR" dirty="0"/>
          </a:p>
          <a:p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51520" y="6215705"/>
            <a:ext cx="88924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R treats backslashes as escape values for character constants. (... and so do regular expressions. Hence the need for two backslashes when supplying a character argument for a pattern. The first one isn't actually a character, but rather it makes the second one into a character.)</a:t>
            </a:r>
            <a:endParaRPr lang="nl-NL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4269590" y="4077072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b="1" dirty="0" smtClean="0">
                <a:solidFill>
                  <a:srgbClr val="33CCFF"/>
                </a:solidFill>
                <a:latin typeface="Bradley Hand ITC" panose="03070402050302030203" pitchFamily="66" charset="0"/>
              </a:rPr>
              <a:t>TYPE ALONG in R:</a:t>
            </a:r>
            <a:endParaRPr lang="nl-NL" sz="2800" b="1" dirty="0">
              <a:solidFill>
                <a:srgbClr val="33CCFF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08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/>
          <p:cNvSpPr/>
          <p:nvPr/>
        </p:nvSpPr>
        <p:spPr>
          <a:xfrm>
            <a:off x="370654" y="1340768"/>
            <a:ext cx="8064896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/>
              <a:t>Character sets </a:t>
            </a:r>
          </a:p>
          <a:p>
            <a:r>
              <a:rPr lang="en-US" dirty="0" smtClean="0"/>
              <a:t>[</a:t>
            </a:r>
            <a:r>
              <a:rPr lang="en-US" dirty="0"/>
              <a:t>AGCT] matches one character A, G, C or T.</a:t>
            </a:r>
          </a:p>
          <a:p>
            <a:r>
              <a:rPr lang="en-US" dirty="0" smtClean="0"/>
              <a:t>[\</a:t>
            </a:r>
            <a:r>
              <a:rPr lang="en-US" dirty="0"/>
              <a:t>s\d] matches one whitespace character or digit</a:t>
            </a:r>
          </a:p>
          <a:p>
            <a:endParaRPr lang="en-US" dirty="0" smtClean="0"/>
          </a:p>
          <a:p>
            <a:r>
              <a:rPr lang="en-US" sz="2800" b="1" dirty="0" smtClean="0"/>
              <a:t>Define </a:t>
            </a:r>
            <a:r>
              <a:rPr lang="en-US" sz="2800" b="1" dirty="0"/>
              <a:t>a range of characters</a:t>
            </a:r>
          </a:p>
          <a:p>
            <a:r>
              <a:rPr lang="en-US" dirty="0"/>
              <a:t>[A-T] matches one character between A and T.</a:t>
            </a:r>
          </a:p>
          <a:p>
            <a:r>
              <a:rPr lang="en-US" dirty="0"/>
              <a:t>[1-7] matches one digit between 1 and 7.</a:t>
            </a:r>
          </a:p>
          <a:p>
            <a:endParaRPr lang="en-US" dirty="0" smtClean="0"/>
          </a:p>
          <a:p>
            <a:r>
              <a:rPr lang="en-US" dirty="0" smtClean="0"/>
              <a:t>Ranges </a:t>
            </a:r>
            <a:r>
              <a:rPr lang="en-US" dirty="0"/>
              <a:t>as defined by ASCII or Unicode tables</a:t>
            </a:r>
          </a:p>
          <a:p>
            <a:r>
              <a:rPr lang="en-US" dirty="0"/>
              <a:t>You can combine ranges: [a-</a:t>
            </a:r>
            <a:r>
              <a:rPr lang="en-US" dirty="0" err="1"/>
              <a:t>cA</a:t>
            </a:r>
            <a:r>
              <a:rPr lang="en-US" dirty="0"/>
              <a:t>-C]</a:t>
            </a:r>
            <a:endParaRPr lang="nl-NL" dirty="0"/>
          </a:p>
        </p:txBody>
      </p:sp>
      <p:sp>
        <p:nvSpPr>
          <p:cNvPr id="4" name="Rectangle 3"/>
          <p:cNvSpPr/>
          <p:nvPr/>
        </p:nvSpPr>
        <p:spPr>
          <a:xfrm>
            <a:off x="6084168" y="332656"/>
            <a:ext cx="27574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Sets </a:t>
            </a:r>
            <a:r>
              <a:rPr lang="en-US" sz="2800" dirty="0"/>
              <a:t>of characters</a:t>
            </a:r>
            <a:endParaRPr lang="nl-NL" sz="2800" dirty="0"/>
          </a:p>
        </p:txBody>
      </p:sp>
      <p:sp>
        <p:nvSpPr>
          <p:cNvPr id="2" name="Rectangle 1"/>
          <p:cNvSpPr/>
          <p:nvPr/>
        </p:nvSpPr>
        <p:spPr>
          <a:xfrm>
            <a:off x="4716016" y="5445223"/>
            <a:ext cx="36951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 smtClean="0"/>
              <a:t>regmatches(d </a:t>
            </a:r>
            <a:r>
              <a:rPr lang="nl-NL" dirty="0"/>
              <a:t>, </a:t>
            </a:r>
            <a:r>
              <a:rPr lang="nl-NL" dirty="0" err="1" smtClean="0"/>
              <a:t>gregexpr</a:t>
            </a:r>
            <a:r>
              <a:rPr lang="nl-NL" dirty="0" smtClean="0"/>
              <a:t>("[A-Z]", </a:t>
            </a:r>
            <a:r>
              <a:rPr lang="nl-NL" dirty="0" err="1" smtClean="0"/>
              <a:t>Txt</a:t>
            </a:r>
            <a:r>
              <a:rPr lang="nl-NL" dirty="0" smtClean="0"/>
              <a:t>))</a:t>
            </a:r>
            <a:endParaRPr lang="nl-NL" dirty="0"/>
          </a:p>
          <a:p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4572000" y="4659758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b="1" dirty="0" smtClean="0">
                <a:solidFill>
                  <a:srgbClr val="33CCFF"/>
                </a:solidFill>
                <a:latin typeface="Bradley Hand ITC" panose="03070402050302030203" pitchFamily="66" charset="0"/>
              </a:rPr>
              <a:t>TYPE ALONG in R:</a:t>
            </a:r>
            <a:endParaRPr lang="nl-NL" sz="2800" b="1" dirty="0">
              <a:solidFill>
                <a:srgbClr val="33CCFF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79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415280" y="1460054"/>
            <a:ext cx="7632848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/>
              <a:t>Position of the pattern</a:t>
            </a:r>
          </a:p>
          <a:p>
            <a:endParaRPr lang="en-US" sz="2800" b="1" dirty="0" smtClean="0"/>
          </a:p>
          <a:p>
            <a:r>
              <a:rPr lang="en-US" dirty="0" smtClean="0"/>
              <a:t>We </a:t>
            </a:r>
            <a:r>
              <a:rPr lang="en-US" dirty="0"/>
              <a:t>can say a regex has to be at the start or the end of the string, or at word boundaries, with more special characters.</a:t>
            </a:r>
          </a:p>
          <a:p>
            <a:endParaRPr lang="en-US" dirty="0" smtClean="0"/>
          </a:p>
          <a:p>
            <a:r>
              <a:rPr lang="en-US" dirty="0" smtClean="0"/>
              <a:t>^ </a:t>
            </a:r>
            <a:r>
              <a:rPr lang="en-US" dirty="0"/>
              <a:t>beginning of line</a:t>
            </a:r>
          </a:p>
          <a:p>
            <a:r>
              <a:rPr lang="en-US" dirty="0"/>
              <a:t>$ </a:t>
            </a:r>
            <a:r>
              <a:rPr lang="en-US" dirty="0" err="1"/>
              <a:t>endofline</a:t>
            </a:r>
            <a:endParaRPr lang="en-US" dirty="0"/>
          </a:p>
          <a:p>
            <a:r>
              <a:rPr lang="en-US" dirty="0"/>
              <a:t>\b word boundary</a:t>
            </a:r>
          </a:p>
          <a:p>
            <a:endParaRPr lang="en-US" dirty="0" smtClean="0"/>
          </a:p>
          <a:p>
            <a:r>
              <a:rPr lang="en-US" dirty="0" smtClean="0"/>
              <a:t>Examples:</a:t>
            </a:r>
            <a:endParaRPr lang="en-US" dirty="0"/>
          </a:p>
          <a:p>
            <a:r>
              <a:rPr lang="en-US" dirty="0"/>
              <a:t>^Hallo$</a:t>
            </a:r>
          </a:p>
          <a:p>
            <a:r>
              <a:rPr lang="en-US" dirty="0"/>
              <a:t>\</a:t>
            </a:r>
            <a:r>
              <a:rPr lang="en-US" dirty="0" err="1"/>
              <a:t>bHallo</a:t>
            </a:r>
            <a:r>
              <a:rPr lang="en-US" dirty="0"/>
              <a:t>\b</a:t>
            </a:r>
            <a:endParaRPr lang="nl-NL" dirty="0"/>
          </a:p>
        </p:txBody>
      </p:sp>
      <p:sp>
        <p:nvSpPr>
          <p:cNvPr id="2" name="Rectangle 1"/>
          <p:cNvSpPr/>
          <p:nvPr/>
        </p:nvSpPr>
        <p:spPr>
          <a:xfrm>
            <a:off x="4139952" y="300722"/>
            <a:ext cx="4752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b="1" dirty="0">
                <a:solidFill>
                  <a:prstClr val="black"/>
                </a:solidFill>
              </a:rPr>
              <a:t>How to define where they are </a:t>
            </a:r>
          </a:p>
        </p:txBody>
      </p:sp>
      <p:sp>
        <p:nvSpPr>
          <p:cNvPr id="3" name="Rectangle 2"/>
          <p:cNvSpPr/>
          <p:nvPr/>
        </p:nvSpPr>
        <p:spPr>
          <a:xfrm>
            <a:off x="4231704" y="560519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dirty="0" smtClean="0"/>
              <a:t>regmatches(d </a:t>
            </a:r>
            <a:r>
              <a:rPr lang="nl-NL" dirty="0"/>
              <a:t>, </a:t>
            </a:r>
            <a:r>
              <a:rPr lang="nl-NL" dirty="0" err="1"/>
              <a:t>gregexpr</a:t>
            </a:r>
            <a:r>
              <a:rPr lang="nl-NL" dirty="0" smtClean="0"/>
              <a:t>("^[</a:t>
            </a:r>
            <a:r>
              <a:rPr lang="nl-NL" dirty="0"/>
              <a:t>A-Z</a:t>
            </a:r>
            <a:r>
              <a:rPr lang="nl-NL" dirty="0" smtClean="0"/>
              <a:t>]", </a:t>
            </a:r>
            <a:r>
              <a:rPr lang="nl-NL" dirty="0" err="1" smtClean="0"/>
              <a:t>Txt</a:t>
            </a:r>
            <a:r>
              <a:rPr lang="nl-NL" dirty="0" smtClean="0"/>
              <a:t>))</a:t>
            </a:r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4230216" y="4941168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b="1" dirty="0" smtClean="0">
                <a:solidFill>
                  <a:srgbClr val="33CCFF"/>
                </a:solidFill>
                <a:latin typeface="Bradley Hand ITC" panose="03070402050302030203" pitchFamily="66" charset="0"/>
              </a:rPr>
              <a:t>TYPE ALONG in R:</a:t>
            </a:r>
            <a:endParaRPr lang="nl-NL" sz="2800" b="1" dirty="0">
              <a:solidFill>
                <a:srgbClr val="33CCFF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-thema">
  <a:themeElements>
    <a:clrScheme name="Aangepast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1003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5D3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756</Words>
  <Application>Microsoft Office PowerPoint</Application>
  <PresentationFormat>On-screen Show (4:3)</PresentationFormat>
  <Paragraphs>133</Paragraphs>
  <Slides>14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1_Office-thema</vt:lpstr>
      <vt:lpstr>Regular Expressions a very quick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Utrecht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Pronk, T.E. (Tessa)</dc:creator>
  <cp:lastModifiedBy>Pronk, T.E. (Tessa)</cp:lastModifiedBy>
  <cp:revision>959</cp:revision>
  <cp:lastPrinted>2014-06-03T10:49:13Z</cp:lastPrinted>
  <dcterms:created xsi:type="dcterms:W3CDTF">2014-04-10T10:48:58Z</dcterms:created>
  <dcterms:modified xsi:type="dcterms:W3CDTF">2018-01-15T11:07:31Z</dcterms:modified>
</cp:coreProperties>
</file>